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256" r:id="rId2"/>
    <p:sldId id="260" r:id="rId3"/>
    <p:sldId id="257" r:id="rId4"/>
    <p:sldId id="261" r:id="rId5"/>
    <p:sldId id="258" r:id="rId6"/>
    <p:sldId id="262" r:id="rId7"/>
    <p:sldId id="259" r:id="rId8"/>
    <p:sldId id="263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4" autoAdjust="0"/>
  </p:normalViewPr>
  <p:slideViewPr>
    <p:cSldViewPr snapToGrid="0">
      <p:cViewPr>
        <p:scale>
          <a:sx n="84" d="100"/>
          <a:sy n="84" d="100"/>
        </p:scale>
        <p:origin x="-1590" y="-65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42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643ADA-4933-47DE-AFE7-287A980A865D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A9D66A-00E1-4840-80EE-2E3F2B78AF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8963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e53b01a07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e53b01a07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e53b01a07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e53b01a07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65119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17C81A0-FB7A-4357-8B37-1EC930D1E0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3999"/>
            <a:ext cx="10668000" cy="198596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7D3C075C-7238-4F43-87E7-63A35BE690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3809999"/>
            <a:ext cx="10667998" cy="19859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0AB67EEB-ABA8-4DA9-803B-0C6CD8A12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anchor="b" anchorCtr="0"/>
          <a:lstStyle/>
          <a:p>
            <a:fld id="{F4D57BDD-E64A-4D27-8978-82FFCA18A12C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0FCFD314-1E75-41B9-A585-4F4A32A34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0A0CC8E8-C649-4A81-BF53-F078B2A98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79192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62CE73F-2F7C-4941-9B13-ACB43A498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5239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38BC107E-F2BE-4057-B06B-1E50FD12B5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3048000"/>
            <a:ext cx="10668000" cy="3048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23B9D7D8-1932-4215-A6E0-C16DA0DDB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4378B662-65E3-47B2-AD95-B041B57F3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B393DBC5-88B5-4F2A-A0E3-752CB4217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94582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9B6599DF-5B13-4800-ADD7-3A2A2F1C48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1523999"/>
            <a:ext cx="2705100" cy="4572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CB191E12-22D9-4DA9-A336-EA6A8B9B55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1524000"/>
            <a:ext cx="7620000" cy="4572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F122A1D5-B7EF-43A4-81EF-B5A7EA356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66809DFB-4410-42BF-B886-C984E3A53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556487E8-E9A0-429E-88E5-34B1BE86B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4384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A56A6A6-C260-4F8B-99DF-249C907BE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C536F8CB-5C97-4437-A672-4E43D0E5AE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3A90C990-05C1-4ECD-A899-722057AEA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C5E9811C-37A0-4DD1-8607-EFD4226E5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14CAB506-9570-4D3E-804F-A184A73DB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2581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4B569B8-DEA4-4F12-9078-ECD731F2A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30351"/>
            <a:ext cx="10668000" cy="22796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FA0D1F3B-E79C-4822-999D-205B0E76C6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4"/>
            <a:ext cx="10668000" cy="118318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FA145166-621E-4C71-A40F-64E514536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44B8A175-E39F-477F-997B-99FF8677A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6469115F-5456-4FA3-8484-B1806E7C4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8558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B88BC5C-CCF0-4BA5-B102-213AC6FD5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2237E63-3B4F-4C2F-A87C-9533227EB6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E78ACE3E-2FED-4289-B138-3EC2826909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58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5555DB51-20DA-4BEF-90BA-DDD37DC08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506D22E1-F0DB-4CB7-B2E3-D578EEAA6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CC29146B-54D6-4291-8EA2-643002482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6141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E5B4AE7-507A-4E14-96E2-5412FF8EA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7048"/>
            <a:ext cx="10668000" cy="75895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7EDEEE83-2945-4C22-9597-57F1F12628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8CC2494D-AD1D-4CB7-A17C-B69079113D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1" y="3059113"/>
            <a:ext cx="4572000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B23E4950-830D-4EE3-9F51-DD730255E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7998" y="2286000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36F244AA-BDAA-4FDD-B742-449DF90573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858000" y="3059113"/>
            <a:ext cx="4571998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56B78494-ECE0-41D2-97E2-CFAC0434A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185E4C20-6CC5-4259-B554-B19F1A7AA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CB09AB13-CCCC-4074-9B66-CE0B37902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373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7EFB5FF-4FD1-4CE4-BBC5-E6402FE06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381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F9E71AAD-C5B9-485B-84DD-60DAFD5F1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9B7CACFF-0406-4EE2-9E8F-F594B952C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B552A47E-1990-4B6B-BCCB-75B6F213A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5788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AEC8FE4C-64F1-4C88-9D30-17F8131ED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D25D8FB3-6FA4-40A7-BDBF-76CD0F22F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66649F41-A021-4490-BB80-C89DF0293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7441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57CEF60-874B-45DE-BF65-CF0D08577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3821113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1CD757B0-722D-425F-8BD4-9CD9093BC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1524000"/>
            <a:ext cx="6096000" cy="3810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4EDB0F60-AADF-41C3-8BFC-B405E0A3F9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3048000"/>
            <a:ext cx="3821113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CFAB1E11-97B6-42FD-9F45-6EDC3B83F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E14D7DA9-F910-4337-99A2-91F4EA361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AB93A2F2-339E-4406-9A90-534A38C5A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6006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9971599-6E07-4A55-9B93-4CA5EFE3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1524000"/>
            <a:ext cx="3810000" cy="15240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292C2D26-DACA-4941-955E-18F7E23675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3999" y="1524000"/>
            <a:ext cx="6095999" cy="3810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27EDB26D-C5B0-41D6-A75F-F89A87BE24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3048000"/>
            <a:ext cx="3810000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779304B6-48DF-41FA-A089-8C83BBA63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14DFB82F-A17A-4BC7-A522-CD934BC35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75CC530C-8824-4BE3-884E-2AFF30B57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0647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481B49B9-8C94-4604-AEEE-CB5051962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79C3204E-CAF5-48A1-928F-757507EC48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3047999"/>
            <a:ext cx="10668000" cy="3048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09540D12-4B42-4790-8677-C9250F3CDD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401594"/>
            <a:ext cx="3048000" cy="36512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F4D57BDD-E64A-4D27-8978-82FFCA18A12C}" type="datetimeFigureOut">
              <a:rPr lang="en-US" smtClean="0"/>
              <a:pPr/>
              <a:t>7/25/2021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022B17CD-6C27-4CD1-B20D-EA4B8E54F4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858000" y="6096000"/>
            <a:ext cx="4572000" cy="365125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C03A934F-C817-4C99-A2CF-C763A3F206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0" y="401594"/>
            <a:ext cx="2286000" cy="762000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3600">
                <a:solidFill>
                  <a:schemeClr val="tx1"/>
                </a:solidFill>
                <a:latin typeface="+mj-lt"/>
              </a:defRPr>
            </a:lvl1pPr>
          </a:lstStyle>
          <a:p>
            <a:fld id="{D643A852-0206-46AC-B0EB-64561293312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89441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="" xmlns:a16="http://schemas.microsoft.com/office/drawing/2014/main" id="{9B37791B-B040-4694-BFDC-8DD132D86E8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="" xmlns:a16="http://schemas.microsoft.com/office/drawing/2014/main" id="{F0FB1777-93BF-4384-9F4C-5BDEA739FE4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0"/>
          <a:stretch/>
        </p:blipFill>
        <p:spPr>
          <a:xfrm>
            <a:off x="20" y="10"/>
            <a:ext cx="12191435" cy="685798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4D4E4291-AA4B-4CDD-87FB-9EF7ADE8266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5400000" flipH="1">
            <a:off x="4410075" y="-923925"/>
            <a:ext cx="6858000" cy="8705850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27000">
                <a:srgbClr val="000000">
                  <a:alpha val="70000"/>
                </a:srgbClr>
              </a:gs>
              <a:gs pos="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F62ECE9-D959-46FC-9707-8320481B01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0" y="1523999"/>
            <a:ext cx="5334000" cy="3535018"/>
          </a:xfrm>
        </p:spPr>
        <p:txBody>
          <a:bodyPr anchor="ctr">
            <a:normAutofit/>
          </a:bodyPr>
          <a:lstStyle/>
          <a:p>
            <a:pPr algn="r"/>
            <a:r>
              <a:rPr lang="en-US" sz="8000">
                <a:solidFill>
                  <a:srgbClr val="FFFFFF"/>
                </a:solidFill>
              </a:rPr>
              <a:t>Team OTAVA</a:t>
            </a:r>
            <a:endParaRPr lang="en-US" sz="80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3F2BFAA5-EE36-45EA-9D5D-D6612DC550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5333998"/>
            <a:ext cx="5334000" cy="649359"/>
          </a:xfrm>
        </p:spPr>
        <p:txBody>
          <a:bodyPr anchor="t">
            <a:normAutofit/>
          </a:bodyPr>
          <a:lstStyle/>
          <a:p>
            <a:pPr algn="r"/>
            <a:r>
              <a:rPr lang="en-US" dirty="0">
                <a:solidFill>
                  <a:srgbClr val="FFFFFF"/>
                </a:solidFill>
              </a:rPr>
              <a:t>Group 32</a:t>
            </a:r>
          </a:p>
        </p:txBody>
      </p:sp>
    </p:spTree>
    <p:extLst>
      <p:ext uri="{BB962C8B-B14F-4D97-AF65-F5344CB8AC3E}">
        <p14:creationId xmlns:p14="http://schemas.microsoft.com/office/powerpoint/2010/main" val="3267703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7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2C09AB0-EBD6-4C5B-A8DE-D3FF590C5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Members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EFC2030F-2788-4203-AFB9-755F45BF1B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0" indent="-33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99000"/>
              <a:buChar char="•"/>
            </a:pPr>
            <a:r>
              <a:rPr lang="en-US" sz="2800" dirty="0" err="1"/>
              <a:t>Ojjas</a:t>
            </a:r>
            <a:r>
              <a:rPr lang="en-US" sz="2800" dirty="0"/>
              <a:t> Tyagi, CS20BTECH11060</a:t>
            </a:r>
          </a:p>
          <a:p>
            <a:pPr marL="457200" lvl="0" indent="-33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99000"/>
              <a:buChar char="•"/>
            </a:pPr>
            <a:r>
              <a:rPr lang="en-US" sz="2800" dirty="0"/>
              <a:t>Tanmay Garg, CS20BTECH11063</a:t>
            </a:r>
          </a:p>
          <a:p>
            <a:pPr marL="457200" lvl="0" indent="-33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99000"/>
              <a:buChar char="•"/>
            </a:pPr>
            <a:r>
              <a:rPr lang="en-US" sz="2800" dirty="0"/>
              <a:t>Anirudh Srinivasan, CS20BTECH11059</a:t>
            </a:r>
          </a:p>
          <a:p>
            <a:pPr marL="457200" lvl="0" indent="-33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99000"/>
              <a:buChar char="•"/>
            </a:pPr>
            <a:r>
              <a:rPr lang="en-US" sz="2800" dirty="0" err="1"/>
              <a:t>Vikhyath</a:t>
            </a:r>
            <a:r>
              <a:rPr lang="en-US" sz="2800" dirty="0"/>
              <a:t> Sai </a:t>
            </a:r>
            <a:r>
              <a:rPr lang="en-US" sz="2800" dirty="0" err="1"/>
              <a:t>Kothamasu</a:t>
            </a:r>
            <a:r>
              <a:rPr lang="en-US" sz="2800" dirty="0"/>
              <a:t>, CS20BTECH11056</a:t>
            </a:r>
          </a:p>
          <a:p>
            <a:pPr marL="457200" lvl="0" indent="-33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99000"/>
              <a:buChar char="•"/>
            </a:pPr>
            <a:r>
              <a:rPr lang="en-US" sz="2800" dirty="0"/>
              <a:t>Aman Panwar, CS20BTECH11004</a:t>
            </a:r>
          </a:p>
        </p:txBody>
      </p:sp>
    </p:spTree>
    <p:extLst>
      <p:ext uri="{BB962C8B-B14F-4D97-AF65-F5344CB8AC3E}">
        <p14:creationId xmlns:p14="http://schemas.microsoft.com/office/powerpoint/2010/main" val="35941181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2B14156-619D-4213-8E04-0B7310BFF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003" y="586352"/>
            <a:ext cx="9144000" cy="1263649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947F01A7-65B0-4988-AEF5-254D97C3F8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8752" y="1885626"/>
            <a:ext cx="10668000" cy="4572324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 Our Project is an orrery i.e., a working, interactive solar system model of all the planets up to Saturn.</a:t>
            </a:r>
          </a:p>
          <a:p>
            <a:r>
              <a:rPr lang="en-US" dirty="0"/>
              <a:t>It functions using an intricate gear system which ensures that the time periods of the planets are as similar as possible to their real-life counterparts.</a:t>
            </a:r>
          </a:p>
          <a:p>
            <a:r>
              <a:rPr lang="en-US" sz="2800" dirty="0"/>
              <a:t>The mechanism of the gears dictate how fast each planet should move to simulate the actual time for each planet to revolve around the Sun</a:t>
            </a:r>
          </a:p>
          <a:p>
            <a:r>
              <a:rPr lang="en-US" sz="2800" dirty="0"/>
              <a:t>Along with mechanical parts there are very interesting designs on every part of the project as well as detailing for planets</a:t>
            </a:r>
          </a:p>
          <a:p>
            <a:r>
              <a:rPr lang="en-US" sz="2800" dirty="0"/>
              <a:t>In order to make a proper working model we have made planets up to Saturn as the radii of the gears for further planets were becoming very large in size</a:t>
            </a:r>
          </a:p>
          <a:p>
            <a:endParaRPr lang="en-US" sz="2800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25638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CFC7735-69D3-445F-96DF-9AF609E60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Origin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6B75F082-AEFB-4F31-B5FC-B5F793BAF3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Some of us were interested in Solar System and Astronomy, so we searched on the internet for models of Solar System</a:t>
            </a:r>
          </a:p>
          <a:p>
            <a:r>
              <a:rPr lang="en-US" sz="2800" dirty="0"/>
              <a:t>The physical mechanical model of Solar System is called Orrery</a:t>
            </a:r>
          </a:p>
          <a:p>
            <a:r>
              <a:rPr lang="en-US" sz="2800" dirty="0"/>
              <a:t>We watched a video and were really inspired by it and so we modelled a Solar System similar to the video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51412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5DAB2FF-4A12-4206-BDF1-871F4D644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8752" y="563105"/>
            <a:ext cx="9144000" cy="1263649"/>
          </a:xfrm>
        </p:spPr>
        <p:txBody>
          <a:bodyPr/>
          <a:lstStyle/>
          <a:p>
            <a:r>
              <a:rPr lang="en-US" dirty="0"/>
              <a:t>About the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4EBB0681-7DEF-4498-8360-BEC31B11A0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637653"/>
            <a:ext cx="10668000" cy="4810772"/>
          </a:xfrm>
        </p:spPr>
        <p:txBody>
          <a:bodyPr>
            <a:norm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2800" dirty="0"/>
              <a:t>The model consists of a total of </a:t>
            </a:r>
            <a:r>
              <a:rPr lang="en-US" sz="2800" dirty="0" smtClean="0"/>
              <a:t>46 </a:t>
            </a:r>
            <a:r>
              <a:rPr lang="en-US" sz="2800" dirty="0"/>
              <a:t>parts which are as follows:</a:t>
            </a: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800" dirty="0"/>
          </a:p>
          <a:p>
            <a:pPr marL="914400" lvl="0" indent="-330200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US" sz="2800" dirty="0"/>
              <a:t> 20 gears: responsible for timing and movement</a:t>
            </a:r>
          </a:p>
          <a:p>
            <a:pPr marL="914400" lvl="0" indent="-330200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US" sz="2800" dirty="0"/>
              <a:t> 4 idler arms: arms for idler gears which connect the gear-train</a:t>
            </a:r>
          </a:p>
          <a:p>
            <a:pPr marL="914400" lvl="0" indent="-330200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US" sz="2800" dirty="0"/>
              <a:t> 6 planet arms: support and rotate planets</a:t>
            </a:r>
          </a:p>
          <a:p>
            <a:pPr marL="914400" lvl="0" indent="-330200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US" sz="2800" dirty="0"/>
              <a:t> 6 planets: detailed models of celestial bodies</a:t>
            </a:r>
          </a:p>
          <a:p>
            <a:pPr marL="914400" lvl="0" indent="-330200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US" sz="2800" dirty="0"/>
              <a:t> Calendar disk: Shows the month’s, acts as idler as </a:t>
            </a:r>
            <a:r>
              <a:rPr lang="en-US" sz="2800" dirty="0" smtClean="0"/>
              <a:t>well</a:t>
            </a:r>
          </a:p>
          <a:p>
            <a:pPr marL="914400" lvl="0" indent="-330200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US" dirty="0" smtClean="0"/>
              <a:t> 6 Pegs,1 </a:t>
            </a:r>
            <a:r>
              <a:rPr lang="en-US" dirty="0"/>
              <a:t>M</a:t>
            </a:r>
            <a:r>
              <a:rPr lang="en-US" dirty="0" smtClean="0"/>
              <a:t>ain axle,1 idler axle and 1 Sun.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1833018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77C2601-0482-4877-95FF-D81814206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Novelty, Challenge and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1836D310-2438-41E0-85A6-6AD28D0F13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84200" indent="-457200">
              <a:spcBef>
                <a:spcPts val="0"/>
              </a:spcBef>
              <a:buSzPct val="100000"/>
            </a:pPr>
            <a:r>
              <a:rPr lang="en-US" sz="2800" dirty="0" smtClean="0"/>
              <a:t>This </a:t>
            </a:r>
            <a:r>
              <a:rPr lang="en-US" sz="2800" dirty="0"/>
              <a:t>Project can be used for teaching students about the solar system and to help them visualize the motion of the planets</a:t>
            </a:r>
          </a:p>
          <a:p>
            <a:pPr marL="584200" indent="-457200">
              <a:spcBef>
                <a:spcPts val="0"/>
              </a:spcBef>
              <a:buSzPct val="100000"/>
            </a:pPr>
            <a:r>
              <a:rPr lang="en-US" sz="2800" dirty="0"/>
              <a:t>To Create Gears all the gear ratios and radii of gears and dimensions of idlers and arms were calculated using Gear Theory, Rigid Body Dynamics and Planetary Time </a:t>
            </a:r>
            <a:r>
              <a:rPr lang="en-US" sz="2800" dirty="0" smtClean="0"/>
              <a:t>Periods</a:t>
            </a:r>
          </a:p>
          <a:p>
            <a:pPr marL="584200" indent="-457200">
              <a:spcBef>
                <a:spcPts val="0"/>
              </a:spcBef>
              <a:buSzPct val="100000"/>
            </a:pPr>
            <a:r>
              <a:rPr lang="en-US" dirty="0"/>
              <a:t> High Printing time(~19Hr)</a:t>
            </a:r>
          </a:p>
          <a:p>
            <a:pPr marL="584200" indent="-457200">
              <a:spcBef>
                <a:spcPts val="0"/>
              </a:spcBef>
              <a:buSzPct val="100000"/>
            </a:pPr>
            <a:endParaRPr lang="en-US" sz="2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92806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DB6A39E-523B-4C82-9FD5-06F91E47F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Contributions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0CC77B3-F139-43FD-946E-F112A16FDF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Gear Design Team – Tanmay and Aman</a:t>
            </a:r>
          </a:p>
          <a:p>
            <a:r>
              <a:rPr lang="en-US" dirty="0"/>
              <a:t>Planet Modeling – </a:t>
            </a:r>
            <a:r>
              <a:rPr lang="en-US" dirty="0" err="1"/>
              <a:t>Anirudh</a:t>
            </a:r>
            <a:endParaRPr lang="en-US" dirty="0"/>
          </a:p>
          <a:p>
            <a:r>
              <a:rPr lang="en-US" dirty="0"/>
              <a:t>Arms and Idlers- </a:t>
            </a:r>
            <a:r>
              <a:rPr lang="en-US" dirty="0" err="1"/>
              <a:t>Vikhyath</a:t>
            </a:r>
            <a:r>
              <a:rPr lang="en-US" dirty="0"/>
              <a:t> and </a:t>
            </a:r>
            <a:r>
              <a:rPr lang="en-US" dirty="0" err="1" smtClean="0"/>
              <a:t>Ojjas</a:t>
            </a:r>
            <a:endParaRPr lang="en-US" dirty="0" smtClean="0"/>
          </a:p>
          <a:p>
            <a:r>
              <a:rPr lang="en-US" dirty="0" smtClean="0"/>
              <a:t>Assembly File and Print - </a:t>
            </a:r>
            <a:r>
              <a:rPr lang="en-US" dirty="0" err="1" smtClean="0"/>
              <a:t>Tanmay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9228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2"/>
          <p:cNvSpPr txBox="1">
            <a:spLocks noGrp="1"/>
          </p:cNvSpPr>
          <p:nvPr>
            <p:ph type="title"/>
          </p:nvPr>
        </p:nvSpPr>
        <p:spPr>
          <a:xfrm>
            <a:off x="762000" y="891400"/>
            <a:ext cx="9144000" cy="1263600"/>
          </a:xfrm>
          <a:prstGeom prst="rect">
            <a:avLst/>
          </a:prstGeom>
        </p:spPr>
        <p:txBody>
          <a:bodyPr spcFirstLastPara="1" vert="horz" wrap="square" lIns="91433" tIns="45700" rIns="91433" bIns="45700" rtlCol="0" anchor="t" anchorCtr="0">
            <a:normAutofit/>
          </a:bodyPr>
          <a:lstStyle/>
          <a:p>
            <a:pPr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n" dirty="0"/>
              <a:t>Project Assembly</a:t>
            </a: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20" t="12139" r="14997" b="11064"/>
          <a:stretch/>
        </p:blipFill>
        <p:spPr>
          <a:xfrm>
            <a:off x="2269068" y="1808798"/>
            <a:ext cx="7461954" cy="43977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2"/>
          <p:cNvSpPr txBox="1">
            <a:spLocks noGrp="1"/>
          </p:cNvSpPr>
          <p:nvPr>
            <p:ph type="title"/>
          </p:nvPr>
        </p:nvSpPr>
        <p:spPr>
          <a:xfrm>
            <a:off x="762000" y="891400"/>
            <a:ext cx="9144000" cy="1263600"/>
          </a:xfrm>
          <a:prstGeom prst="rect">
            <a:avLst/>
          </a:prstGeom>
        </p:spPr>
        <p:txBody>
          <a:bodyPr spcFirstLastPara="1" vert="horz" wrap="square" lIns="91433" tIns="45700" rIns="91433" bIns="45700" rtlCol="0" anchor="t" anchorCtr="0">
            <a:normAutofit/>
          </a:bodyPr>
          <a:lstStyle/>
          <a:p>
            <a:pPr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n" dirty="0"/>
              <a:t>Project </a:t>
            </a:r>
            <a:r>
              <a:rPr lang="en" dirty="0" smtClean="0"/>
              <a:t>Assembly</a:t>
            </a:r>
            <a:endParaRPr dirty="0"/>
          </a:p>
        </p:txBody>
      </p:sp>
      <p:pic>
        <p:nvPicPr>
          <p:cNvPr id="2" name="Solid Edge 2021 - Assembly - [Asm1.asm] 2021-07-25 16-19-58_Trim">
            <a:hlinkClick r:id="" action="ppaction://media"/>
            <a:extLst>
              <a:ext uri="{FF2B5EF4-FFF2-40B4-BE49-F238E27FC236}">
                <a16:creationId xmlns="" xmlns:a16="http://schemas.microsoft.com/office/drawing/2014/main" id="{A4F2EF38-ECAD-4887-A59D-4EE7734DF4D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8697" t="25016" r="14255" b="9394"/>
          <a:stretch/>
        </p:blipFill>
        <p:spPr>
          <a:xfrm>
            <a:off x="762000" y="1861324"/>
            <a:ext cx="10164223" cy="4596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558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19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ornVTI">
  <a:themeElements>
    <a:clrScheme name="AnalogousFromDarkSeedLeftStep">
      <a:dk1>
        <a:srgbClr val="000000"/>
      </a:dk1>
      <a:lt1>
        <a:srgbClr val="FFFFFF"/>
      </a:lt1>
      <a:dk2>
        <a:srgbClr val="1B212F"/>
      </a:dk2>
      <a:lt2>
        <a:srgbClr val="F0F3F1"/>
      </a:lt2>
      <a:accent1>
        <a:srgbClr val="E729A2"/>
      </a:accent1>
      <a:accent2>
        <a:srgbClr val="CB17D5"/>
      </a:accent2>
      <a:accent3>
        <a:srgbClr val="8E29E7"/>
      </a:accent3>
      <a:accent4>
        <a:srgbClr val="422FD9"/>
      </a:accent4>
      <a:accent5>
        <a:srgbClr val="2962E7"/>
      </a:accent5>
      <a:accent6>
        <a:srgbClr val="17A0D5"/>
      </a:accent6>
      <a:hlink>
        <a:srgbClr val="3F50BF"/>
      </a:hlink>
      <a:folHlink>
        <a:srgbClr val="7F7F7F"/>
      </a:folHlink>
    </a:clrScheme>
    <a:fontScheme name="Torn">
      <a:majorFont>
        <a:latin typeface="Verdana Pro Cond SemiBold"/>
        <a:ea typeface=""/>
        <a:cs typeface=""/>
      </a:majorFont>
      <a:minorFont>
        <a:latin typeface="Verdana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TornVTI" id="{D93270A2-BAD7-4DCC-9D1D-3427EACCFA88}" vid="{1B17486C-9B79-43FC-98F9-5BF7AA5600D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</TotalTime>
  <Words>380</Words>
  <Application>Microsoft Office PowerPoint</Application>
  <PresentationFormat>Custom</PresentationFormat>
  <Paragraphs>39</Paragraphs>
  <Slides>9</Slides>
  <Notes>2</Notes>
  <HiddenSlides>0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TornVTI</vt:lpstr>
      <vt:lpstr>Team OTAVA</vt:lpstr>
      <vt:lpstr>Team Members</vt:lpstr>
      <vt:lpstr>Introduction</vt:lpstr>
      <vt:lpstr>Origin</vt:lpstr>
      <vt:lpstr>About the Project</vt:lpstr>
      <vt:lpstr>Novelty, Challenge and Application</vt:lpstr>
      <vt:lpstr>Contributions</vt:lpstr>
      <vt:lpstr>Project Assembly</vt:lpstr>
      <vt:lpstr>Project Assembly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OTAVA</dc:title>
  <dc:creator>Sumit Garg</dc:creator>
  <cp:lastModifiedBy>Ojjas</cp:lastModifiedBy>
  <cp:revision>14</cp:revision>
  <dcterms:created xsi:type="dcterms:W3CDTF">2021-07-08T08:33:49Z</dcterms:created>
  <dcterms:modified xsi:type="dcterms:W3CDTF">2021-07-25T14:51:56Z</dcterms:modified>
</cp:coreProperties>
</file>

<file path=docProps/thumbnail.jpeg>
</file>